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sldIdLst>
    <p:sldId id="859" r:id="rId2"/>
    <p:sldId id="1238" r:id="rId3"/>
    <p:sldId id="1242" r:id="rId4"/>
    <p:sldId id="1243" r:id="rId5"/>
    <p:sldId id="1285" r:id="rId6"/>
    <p:sldId id="1289" r:id="rId7"/>
    <p:sldId id="1286" r:id="rId8"/>
    <p:sldId id="1287" r:id="rId9"/>
    <p:sldId id="1290" r:id="rId10"/>
    <p:sldId id="1291" r:id="rId11"/>
    <p:sldId id="1288" r:id="rId12"/>
    <p:sldId id="1292" r:id="rId13"/>
    <p:sldId id="1293" r:id="rId14"/>
    <p:sldId id="1294" r:id="rId15"/>
    <p:sldId id="1295" r:id="rId16"/>
    <p:sldId id="1296" r:id="rId17"/>
    <p:sldId id="1284" r:id="rId18"/>
    <p:sldId id="1249" r:id="rId19"/>
    <p:sldId id="1250" r:id="rId20"/>
    <p:sldId id="1252" r:id="rId21"/>
    <p:sldId id="1299" r:id="rId22"/>
    <p:sldId id="1300" r:id="rId23"/>
    <p:sldId id="1297" r:id="rId24"/>
    <p:sldId id="1301" r:id="rId25"/>
    <p:sldId id="1302" r:id="rId26"/>
    <p:sldId id="1298" r:id="rId27"/>
    <p:sldId id="1303" r:id="rId28"/>
    <p:sldId id="1307" r:id="rId29"/>
    <p:sldId id="1308" r:id="rId30"/>
    <p:sldId id="1304" r:id="rId3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p:cViewPr varScale="1">
        <p:scale>
          <a:sx n="111" d="100"/>
          <a:sy n="111" d="100"/>
        </p:scale>
        <p:origin x="7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583038" y="-27384"/>
            <a:ext cx="7344816"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高中化学 选择性必修</a:t>
            </a:r>
            <a:r>
              <a:rPr lang="en-US" altLang="zh-CN" sz="2000" baseline="0" smtClean="0">
                <a:solidFill>
                  <a:prstClr val="black"/>
                </a:solidFill>
                <a:latin typeface="楷体" panose="02010609060101010101" pitchFamily="49" charset="-122"/>
                <a:ea typeface="楷体" panose="02010609060101010101" pitchFamily="49" charset="-122"/>
              </a:rPr>
              <a:t>3</a:t>
            </a:r>
            <a:r>
              <a:rPr lang="zh-CN" altLang="en-US" sz="2000" baseline="0" smtClean="0">
                <a:solidFill>
                  <a:prstClr val="black"/>
                </a:solidFill>
                <a:latin typeface="楷体" panose="02010609060101010101" pitchFamily="49" charset="-122"/>
                <a:ea typeface="楷体" panose="02010609060101010101" pitchFamily="49" charset="-122"/>
              </a:rPr>
              <a:t> 有机化学基础 </a:t>
            </a:r>
            <a:r>
              <a:rPr lang="en-US" altLang="zh-CN" sz="2000" baseline="0" smtClean="0">
                <a:solidFill>
                  <a:prstClr val="black"/>
                </a:solidFill>
                <a:latin typeface="楷体" panose="02010609060101010101" pitchFamily="49" charset="-122"/>
                <a:ea typeface="楷体" panose="02010609060101010101" pitchFamily="49" charset="-122"/>
              </a:rPr>
              <a:t>RJ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1291" y="1927107"/>
            <a:ext cx="11953328"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第四章  生物大分子</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第一节　糖　</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类</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3.eps" descr="id:2147491499;FounderCES"/>
          <p:cNvPicPr/>
          <p:nvPr/>
        </p:nvPicPr>
        <p:blipFill>
          <a:blip r:embed="rId2"/>
          <a:stretch>
            <a:fillRect/>
          </a:stretch>
        </p:blipFill>
        <p:spPr>
          <a:xfrm>
            <a:off x="374074" y="836712"/>
            <a:ext cx="1600200" cy="424815"/>
          </a:xfrm>
          <a:prstGeom prst="rect">
            <a:avLst/>
          </a:prstGeom>
        </p:spPr>
      </p:pic>
      <p:sp>
        <p:nvSpPr>
          <p:cNvPr id="4" name="内容占位符 3"/>
          <p:cNvSpPr>
            <a:spLocks noGrp="1"/>
          </p:cNvSpPr>
          <p:nvPr>
            <p:ph idx="1"/>
          </p:nvPr>
        </p:nvSpPr>
        <p:spPr>
          <a:xfrm>
            <a:off x="360854" y="692696"/>
            <a:ext cx="11485848" cy="113024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二糖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蔗糖和麦芽糖的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性质</a:t>
            </a:r>
            <a:endParaRPr lang="zh-CN" altLang="en-US"/>
          </a:p>
        </p:txBody>
      </p:sp>
      <p:graphicFrame>
        <p:nvGraphicFramePr>
          <p:cNvPr id="2" name="表格 1"/>
          <p:cNvGraphicFramePr>
            <a:graphicFrameLocks noGrp="1"/>
          </p:cNvGraphicFramePr>
          <p:nvPr>
            <p:extLst>
              <p:ext uri="{D42A27DB-BD31-4B8C-83A1-F6EECF244321}">
                <p14:modId xmlns:p14="http://schemas.microsoft.com/office/powerpoint/2010/main" val="687595082"/>
              </p:ext>
            </p:extLst>
          </p:nvPr>
        </p:nvGraphicFramePr>
        <p:xfrm>
          <a:off x="374074" y="1772816"/>
          <a:ext cx="11409764" cy="4389120"/>
        </p:xfrm>
        <a:graphic>
          <a:graphicData uri="http://schemas.openxmlformats.org/drawingml/2006/table">
            <a:tbl>
              <a:tblPr firstRow="1" firstCol="1" bandRow="1"/>
              <a:tblGrid>
                <a:gridCol w="2178666">
                  <a:extLst>
                    <a:ext uri="{9D8B030D-6E8A-4147-A177-3AD203B41FA5}">
                      <a16:colId xmlns:a16="http://schemas.microsoft.com/office/drawing/2014/main" val="3734601737"/>
                    </a:ext>
                  </a:extLst>
                </a:gridCol>
                <a:gridCol w="4160092">
                  <a:extLst>
                    <a:ext uri="{9D8B030D-6E8A-4147-A177-3AD203B41FA5}">
                      <a16:colId xmlns:a16="http://schemas.microsoft.com/office/drawing/2014/main" val="81705261"/>
                    </a:ext>
                  </a:extLst>
                </a:gridCol>
                <a:gridCol w="5071006">
                  <a:extLst>
                    <a:ext uri="{9D8B030D-6E8A-4147-A177-3AD203B41FA5}">
                      <a16:colId xmlns:a16="http://schemas.microsoft.com/office/drawing/2014/main" val="560675987"/>
                    </a:ext>
                  </a:extLst>
                </a:gridCol>
              </a:tblGrid>
              <a:tr h="3600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蔗糖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麦芽糖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863286185"/>
                  </a:ext>
                </a:extLst>
              </a:tr>
              <a:tr h="3600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210778798"/>
                  </a:ext>
                </a:extLst>
              </a:tr>
              <a:tr h="360040">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物理性质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无色晶体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易溶于水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有甜味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无色晶体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易溶于水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甜度不及蔗糖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068493057"/>
                  </a:ext>
                </a:extLst>
              </a:tr>
              <a:tr h="360040">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结构特点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无醛基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有醛基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04242074"/>
                  </a:ext>
                </a:extLst>
              </a:tr>
              <a:tr h="720080">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化学性质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非还原糖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水解生成葡萄糖和果糖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还原糖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水解生成葡萄糖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11863614"/>
                  </a:ext>
                </a:extLst>
              </a:tr>
              <a:tr h="3600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来源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甘蔗、甜菜等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发芽的谷粒、麦芽等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76801704"/>
                  </a:ext>
                </a:extLst>
              </a:tr>
              <a:tr h="3600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甜味食品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601040564"/>
                  </a:ext>
                </a:extLst>
              </a:tr>
            </a:tbl>
          </a:graphicData>
        </a:graphic>
      </p:graphicFrame>
      <p:sp>
        <p:nvSpPr>
          <p:cNvPr id="5" name="矩形 4"/>
          <p:cNvSpPr/>
          <p:nvPr/>
        </p:nvSpPr>
        <p:spPr>
          <a:xfrm>
            <a:off x="331757" y="6095037"/>
            <a:ext cx="7870155" cy="646331"/>
          </a:xfrm>
          <a:prstGeom prst="rect">
            <a:avLst/>
          </a:prstGeom>
        </p:spPr>
        <p:txBody>
          <a:bodyPr wrap="square">
            <a:spAutoFit/>
          </a:bodyPr>
          <a:lstStyle/>
          <a:p>
            <a:pPr algn="just">
              <a:lnSpc>
                <a:spcPct val="150000"/>
              </a:lnSpc>
              <a:spcAft>
                <a:spcPts val="0"/>
              </a:spcAft>
            </a:pPr>
            <a:r>
              <a:rPr lang="zh-CN" altLang="zh-CN" sz="2400" smtClean="0">
                <a:solidFill>
                  <a:srgbClr val="000000"/>
                </a:solidFill>
                <a:cs typeface="Times New Roman" panose="02020603050405020304" pitchFamily="18" charset="0"/>
              </a:rPr>
              <a:t>从</a:t>
            </a:r>
            <a:r>
              <a:rPr lang="zh-CN" altLang="zh-CN" sz="2400">
                <a:solidFill>
                  <a:srgbClr val="000000"/>
                </a:solidFill>
                <a:cs typeface="Times New Roman" panose="02020603050405020304" pitchFamily="18" charset="0"/>
              </a:rPr>
              <a:t>结构和组成上看，</a:t>
            </a:r>
            <a:r>
              <a:rPr lang="zh-CN" altLang="zh-CN" sz="2400">
                <a:solidFill>
                  <a:srgbClr val="000000"/>
                </a:solidFill>
                <a:highlight>
                  <a:srgbClr val="FFFF00"/>
                </a:highlight>
                <a:cs typeface="Times New Roman" panose="02020603050405020304" pitchFamily="18" charset="0"/>
              </a:rPr>
              <a:t>蔗糖和麦芽糖互为同分异构体</a:t>
            </a:r>
            <a:r>
              <a:rPr lang="zh-CN" altLang="zh-CN" sz="2400">
                <a:solidFill>
                  <a:srgbClr val="000000"/>
                </a:solidFill>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4158943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蔗糖和麦芽糖水解的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化学方程式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3569144" y="1844824"/>
            <a:ext cx="4934843" cy="1584249"/>
          </a:xfrm>
          <a:prstGeom prst="rect">
            <a:avLst/>
          </a:prstGeom>
        </p:spPr>
      </p:pic>
    </p:spTree>
    <p:extLst>
      <p:ext uri="{BB962C8B-B14F-4D97-AF65-F5344CB8AC3E}">
        <p14:creationId xmlns:p14="http://schemas.microsoft.com/office/powerpoint/2010/main" val="37261684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286232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乳糖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乳糖也是一种常见的二糖，主要存在于哺乳动物的乳汁中，可用于婴儿食品、糖果、药物等的生产。乳糖经发酵产生的乳酸是酸奶酸味的主要来源。部分人群由于肠道内缺乏乳糖酶导致乳糖消化吸收障碍，饮用牛奶后容易出现腹胀、腹泻等乳糖不耐受的症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754190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3900235"/>
          </a:xfrm>
        </p:spPr>
        <p:txBody>
          <a:bodyPr/>
          <a:lstStyle/>
          <a:p>
            <a:pPr lvl="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甜味剂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甜味剂是能赋予食物甜味的食品添加剂，按其营养价值可分为营养性甜味剂和非营养性甜味剂，按其来源可分为天然甜味剂和合成甜味剂。天然甜味剂有木糖醇、甜菊糖苷、甘草等，合成甜味剂有阿斯巴甜、糖精钠等。一些甜味剂的甜度可以达到蔗糖的百倍以上，且代谢产生的热量低，不易使人发生龋齿，成本低廉，在现代食品工业中得到了广泛的应用。同时，由于甜味剂可能对人体健康产生影响，需要对其进行全面的安全评估，其使用范围和用量也有一定限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815869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2134766" y="692696"/>
            <a:ext cx="6651756" cy="2125414"/>
          </a:xfrm>
          <a:prstGeom prst="rect">
            <a:avLst/>
          </a:prstGeom>
        </p:spPr>
      </p:pic>
      <p:pic>
        <p:nvPicPr>
          <p:cNvPr id="3" name="图片 2"/>
          <p:cNvPicPr>
            <a:picLocks noChangeAspect="1"/>
          </p:cNvPicPr>
          <p:nvPr/>
        </p:nvPicPr>
        <p:blipFill>
          <a:blip r:embed="rId3"/>
          <a:stretch>
            <a:fillRect/>
          </a:stretch>
        </p:blipFill>
        <p:spPr>
          <a:xfrm>
            <a:off x="1918742" y="2924944"/>
            <a:ext cx="5902447" cy="3400708"/>
          </a:xfrm>
          <a:prstGeom prst="rect">
            <a:avLst/>
          </a:prstGeom>
        </p:spPr>
      </p:pic>
    </p:spTree>
    <p:extLst>
      <p:ext uri="{BB962C8B-B14F-4D97-AF65-F5344CB8AC3E}">
        <p14:creationId xmlns:p14="http://schemas.microsoft.com/office/powerpoint/2010/main" val="19749921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4.eps" descr="id:2147491537;FounderCES"/>
          <p:cNvPicPr/>
          <p:nvPr/>
        </p:nvPicPr>
        <p:blipFill>
          <a:blip r:embed="rId2"/>
          <a:stretch>
            <a:fillRect/>
          </a:stretch>
        </p:blipFill>
        <p:spPr>
          <a:xfrm>
            <a:off x="360854" y="908720"/>
            <a:ext cx="1520190" cy="403860"/>
          </a:xfrm>
          <a:prstGeom prst="rect">
            <a:avLst/>
          </a:prstGeom>
        </p:spPr>
      </p:pic>
      <p:sp>
        <p:nvSpPr>
          <p:cNvPr id="6" name="内容占位符 5"/>
          <p:cNvSpPr>
            <a:spLocks noGrp="1"/>
          </p:cNvSpPr>
          <p:nvPr>
            <p:ph idx="1"/>
          </p:nvPr>
        </p:nvSpPr>
        <p:spPr>
          <a:xfrm>
            <a:off x="360854" y="764704"/>
            <a:ext cx="11485848" cy="113024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多糖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淀粉</a:t>
            </a:r>
            <a:endParaRPr lang="zh-CN" altLang="en-US"/>
          </a:p>
        </p:txBody>
      </p:sp>
      <p:pic>
        <p:nvPicPr>
          <p:cNvPr id="2" name="图片 1"/>
          <p:cNvPicPr>
            <a:picLocks noChangeAspect="1"/>
          </p:cNvPicPr>
          <p:nvPr/>
        </p:nvPicPr>
        <p:blipFill>
          <a:blip r:embed="rId3"/>
          <a:stretch>
            <a:fillRect/>
          </a:stretch>
        </p:blipFill>
        <p:spPr>
          <a:xfrm>
            <a:off x="2566814" y="1484784"/>
            <a:ext cx="6329562" cy="4680520"/>
          </a:xfrm>
          <a:prstGeom prst="rect">
            <a:avLst/>
          </a:prstGeom>
        </p:spPr>
      </p:pic>
    </p:spTree>
    <p:extLst>
      <p:ext uri="{BB962C8B-B14F-4D97-AF65-F5344CB8AC3E}">
        <p14:creationId xmlns:p14="http://schemas.microsoft.com/office/powerpoint/2010/main" val="20229232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 name="内容占位符 8"/>
              <p:cNvSpPr>
                <a:spLocks noGrp="1"/>
              </p:cNvSpPr>
              <p:nvPr>
                <p:ph idx="1"/>
              </p:nvPr>
            </p:nvSpPr>
            <p:spPr>
              <a:xfrm>
                <a:off x="360854" y="746120"/>
                <a:ext cx="11485848" cy="551554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纤维素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）组成：通式为（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，属于</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天然有机高分子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溶解性：不溶于水和一般的有机溶剂。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水解反应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ub>
                        </m:sSub>
                      </m:e>
                      <m:li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纤维素</m:t>
                        </m:r>
                      </m:lim>
                    </m:limLow>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Sub>
                      </m:e>
                      <m:li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葡萄糖</m:t>
                        </m:r>
                      </m:lim>
                    </m:limLow>
                  </m:oMath>
                </a14:m>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酯化反应：纤维素中的葡萄糖单元中含有羟基，可与含氧酸发生酯化反应。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）用途：纤维素可用于纺织工业、造纸业等，还可以用来制备硝酸纤维、醋酸纤维和黏胶纤维等化工原料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9" name="内容占位符 8"/>
              <p:cNvSpPr>
                <a:spLocks noGrp="1" noRot="1" noChangeAspect="1" noMove="1" noResize="1" noEditPoints="1" noAdjustHandles="1" noChangeArrowheads="1" noChangeShapeType="1" noTextEdit="1"/>
              </p:cNvSpPr>
              <p:nvPr>
                <p:ph idx="1"/>
              </p:nvPr>
            </p:nvSpPr>
            <p:spPr>
              <a:xfrm>
                <a:off x="360854" y="746120"/>
                <a:ext cx="11485848" cy="5515549"/>
              </a:xfrm>
              <a:blipFill>
                <a:blip r:embed="rId2"/>
                <a:stretch>
                  <a:fillRect l="-796" r="-849"/>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4150990" y="3717032"/>
            <a:ext cx="1235287" cy="546549"/>
          </a:xfrm>
          <a:prstGeom prst="rect">
            <a:avLst/>
          </a:prstGeom>
        </p:spPr>
      </p:pic>
    </p:spTree>
    <p:extLst>
      <p:ext uri="{BB962C8B-B14F-4D97-AF65-F5344CB8AC3E}">
        <p14:creationId xmlns:p14="http://schemas.microsoft.com/office/powerpoint/2010/main" val="42869170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淀粉</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和纤维素都属于非还原糖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不能被银氨溶液和氢氧化铜等弱氧化剂氧化</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5" name="温馨提示.eps" descr="id:2147491463;FounderCES"/>
          <p:cNvPicPr/>
          <p:nvPr/>
        </p:nvPicPr>
        <p:blipFill>
          <a:blip r:embed="rId2"/>
          <a:stretch>
            <a:fillRect/>
          </a:stretch>
        </p:blipFill>
        <p:spPr>
          <a:xfrm>
            <a:off x="478582" y="899422"/>
            <a:ext cx="1730375" cy="339725"/>
          </a:xfrm>
          <a:prstGeom prst="rect">
            <a:avLst/>
          </a:prstGeom>
        </p:spPr>
      </p:pic>
    </p:spTree>
    <p:extLst>
      <p:ext uri="{BB962C8B-B14F-4D97-AF65-F5344CB8AC3E}">
        <p14:creationId xmlns:p14="http://schemas.microsoft.com/office/powerpoint/2010/main" val="9196780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892845" y="692696"/>
            <a:ext cx="6298705" cy="674227"/>
          </a:xfrm>
          <a:prstGeom prst="rect">
            <a:avLst/>
          </a:prstGeom>
        </p:spPr>
      </p:pic>
      <p:pic>
        <p:nvPicPr>
          <p:cNvPr id="4" name="要点1.eps" descr="id:2147491565;FounderCES"/>
          <p:cNvPicPr/>
          <p:nvPr/>
        </p:nvPicPr>
        <p:blipFill>
          <a:blip r:embed="rId3"/>
          <a:stretch>
            <a:fillRect/>
          </a:stretch>
        </p:blipFill>
        <p:spPr>
          <a:xfrm>
            <a:off x="377434" y="1556792"/>
            <a:ext cx="1240790" cy="435610"/>
          </a:xfrm>
          <a:prstGeom prst="rect">
            <a:avLst/>
          </a:prstGeom>
        </p:spPr>
      </p:pic>
      <p:sp>
        <p:nvSpPr>
          <p:cNvPr id="5" name="内容占位符 4"/>
          <p:cNvSpPr>
            <a:spLocks noGrp="1"/>
          </p:cNvSpPr>
          <p:nvPr>
            <p:ph idx="1"/>
          </p:nvPr>
        </p:nvSpPr>
        <p:spPr>
          <a:xfrm>
            <a:off x="360854" y="1412776"/>
            <a:ext cx="11485848" cy="2238241"/>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葡萄糖</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的结构和性质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葡萄糖的结构特点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，最简式：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，结构简式：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，属于多羟基醛，与果糖互为同分异构体，含有羟基和醛基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740925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葡萄糖的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3955287223"/>
              </p:ext>
            </p:extLst>
          </p:nvPr>
        </p:nvGraphicFramePr>
        <p:xfrm>
          <a:off x="335756" y="1412776"/>
          <a:ext cx="11510946" cy="3291840"/>
        </p:xfrm>
        <a:graphic>
          <a:graphicData uri="http://schemas.openxmlformats.org/drawingml/2006/table">
            <a:tbl>
              <a:tblPr firstRow="1" firstCol="1" bandRow="1"/>
              <a:tblGrid>
                <a:gridCol w="2015034">
                  <a:extLst>
                    <a:ext uri="{9D8B030D-6E8A-4147-A177-3AD203B41FA5}">
                      <a16:colId xmlns:a16="http://schemas.microsoft.com/office/drawing/2014/main" val="3051288687"/>
                    </a:ext>
                  </a:extLst>
                </a:gridCol>
                <a:gridCol w="6480720">
                  <a:extLst>
                    <a:ext uri="{9D8B030D-6E8A-4147-A177-3AD203B41FA5}">
                      <a16:colId xmlns:a16="http://schemas.microsoft.com/office/drawing/2014/main" val="143103286"/>
                    </a:ext>
                  </a:extLst>
                </a:gridCol>
                <a:gridCol w="3015192">
                  <a:extLst>
                    <a:ext uri="{9D8B030D-6E8A-4147-A177-3AD203B41FA5}">
                      <a16:colId xmlns:a16="http://schemas.microsoft.com/office/drawing/2014/main" val="3917946493"/>
                    </a:ext>
                  </a:extLst>
                </a:gridCol>
              </a:tblGrid>
              <a:tr h="0">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试剂或条件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性质的</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官能团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7853946"/>
                  </a:ext>
                </a:extLst>
              </a:tr>
              <a:tr h="502885">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加成反应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条件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Ni</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作催化剂、加热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4">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醛基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86002230"/>
                  </a:ext>
                </a:extLst>
              </a:tr>
              <a:tr h="502885">
                <a:tc row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银氨溶液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条件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水浴加热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1495534809"/>
                  </a:ext>
                </a:extLst>
              </a:tr>
              <a:tr h="502885">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新制的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条件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2521565334"/>
                  </a:ext>
                </a:extLst>
              </a:tr>
              <a:tr h="502885">
                <a:tc vMerge="1">
                  <a:txBody>
                    <a:bodyPr/>
                    <a:lstStyle/>
                    <a:p>
                      <a:endParaRPr lang="zh-CN" altLang="en-US"/>
                    </a:p>
                  </a:txBody>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溴水、酸性高锰酸钾溶液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587478864"/>
                  </a:ext>
                </a:extLst>
              </a:tr>
              <a:tr h="502885">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酯化反应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羧酸或无机含氧酸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条件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浓硫酸催化、加热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羟基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39655543"/>
                  </a:ext>
                </a:extLst>
              </a:tr>
            </a:tbl>
          </a:graphicData>
        </a:graphic>
      </p:graphicFrame>
    </p:spTree>
    <p:extLst>
      <p:ext uri="{BB962C8B-B14F-4D97-AF65-F5344CB8AC3E}">
        <p14:creationId xmlns:p14="http://schemas.microsoft.com/office/powerpoint/2010/main" val="22608804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286894" y="548680"/>
            <a:ext cx="4885783" cy="683099"/>
          </a:xfrm>
          <a:prstGeom prst="rect">
            <a:avLst/>
          </a:prstGeom>
        </p:spPr>
      </p:pic>
      <p:pic>
        <p:nvPicPr>
          <p:cNvPr id="2" name="图片 1"/>
          <p:cNvPicPr>
            <a:picLocks noChangeAspect="1"/>
          </p:cNvPicPr>
          <p:nvPr/>
        </p:nvPicPr>
        <p:blipFill>
          <a:blip r:embed="rId3"/>
          <a:stretch>
            <a:fillRect/>
          </a:stretch>
        </p:blipFill>
        <p:spPr>
          <a:xfrm>
            <a:off x="3029738" y="1230462"/>
            <a:ext cx="5400094" cy="5360944"/>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746120"/>
                <a:ext cx="11485848" cy="552433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发酵法制备葡萄糖和酒精</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）淀粉水解制葡萄糖。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𝐧</m:t>
                            </m:r>
                          </m:sub>
                        </m:sSub>
                      </m:e>
                      <m:li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淀粉</m:t>
                        </m:r>
                      </m:lim>
                    </m:limLow>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Sub>
                      </m:e>
                      <m:li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葡萄糖</m:t>
                        </m:r>
                      </m:lim>
                    </m:limLow>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）葡萄糖发酵生成酒精。</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Sub>
                      </m:e>
                      <m:li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葡萄糖</m:t>
                        </m:r>
                      </m:lim>
                    </m:limLow>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2C</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）转化关系：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ub>
                        </m:sSub>
                      </m:e>
                      <m:li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淀粉</m:t>
                        </m:r>
                      </m:lim>
                    </m:limLow>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Sub>
                      </m:e>
                      <m:li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葡萄糖</m:t>
                        </m:r>
                      </m:lim>
                    </m:limLow>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p>
              <a:p>
                <a:pPr indent="612140" hangingPunct="0">
                  <a:spcAft>
                    <a:spcPts val="0"/>
                  </a:spcAft>
                </a:pP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5524333"/>
              </a:xfrm>
              <a:blipFill>
                <a:blip r:embed="rId2"/>
                <a:stretch>
                  <a:fillRect l="-796"/>
                </a:stretch>
              </a:blipFill>
            </p:spPr>
            <p:txBody>
              <a:bodyPr/>
              <a:lstStyle/>
              <a:p>
                <a:r>
                  <a:rPr lang="zh-CN" altLang="en-US">
                    <a:noFill/>
                  </a:rPr>
                  <a:t> </a:t>
                </a:r>
              </a:p>
            </p:txBody>
          </p:sp>
        </mc:Fallback>
      </mc:AlternateContent>
      <p:pic>
        <p:nvPicPr>
          <p:cNvPr id="2" name="图片 1"/>
          <p:cNvPicPr>
            <a:picLocks noChangeAspect="1"/>
          </p:cNvPicPr>
          <p:nvPr/>
        </p:nvPicPr>
        <p:blipFill>
          <a:blip r:embed="rId3"/>
          <a:stretch>
            <a:fillRect/>
          </a:stretch>
        </p:blipFill>
        <p:spPr>
          <a:xfrm>
            <a:off x="4150990" y="2060848"/>
            <a:ext cx="1489322" cy="569922"/>
          </a:xfrm>
          <a:prstGeom prst="rect">
            <a:avLst/>
          </a:prstGeom>
        </p:spPr>
      </p:pic>
      <p:pic>
        <p:nvPicPr>
          <p:cNvPr id="3" name="图片 2"/>
          <p:cNvPicPr>
            <a:picLocks noChangeAspect="1"/>
          </p:cNvPicPr>
          <p:nvPr/>
        </p:nvPicPr>
        <p:blipFill>
          <a:blip r:embed="rId4"/>
          <a:stretch>
            <a:fillRect/>
          </a:stretch>
        </p:blipFill>
        <p:spPr>
          <a:xfrm>
            <a:off x="2350790" y="3508286"/>
            <a:ext cx="1457062" cy="591427"/>
          </a:xfrm>
          <a:prstGeom prst="rect">
            <a:avLst/>
          </a:prstGeom>
        </p:spPr>
      </p:pic>
    </p:spTree>
    <p:extLst>
      <p:ext uri="{BB962C8B-B14F-4D97-AF65-F5344CB8AC3E}">
        <p14:creationId xmlns:p14="http://schemas.microsoft.com/office/powerpoint/2010/main" val="10462630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454233"/>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糖类</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判断的误区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大多数糖类的组成可以用通式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少数糖类不符合通式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如脱氧核糖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、鼠李糖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少数符合该通式的物质不是糖类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如乙酸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、甲酸甲酯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HCOOCH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判断某物质是否属于糖类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要根据其结构特点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只有多羟基醛或多羟基酮以及能水解生成多羟基醛或多羟基酮的物质才属于糖类。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葡萄糖和果糖属于单糖不是因为它们分子中的碳原子数较少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而是因为它们不能水解</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顿有所悟.eps" descr="id:2147494580;FounderCES"/>
          <p:cNvPicPr/>
          <p:nvPr/>
        </p:nvPicPr>
        <p:blipFill>
          <a:blip r:embed="rId2"/>
          <a:stretch>
            <a:fillRect/>
          </a:stretch>
        </p:blipFill>
        <p:spPr>
          <a:xfrm>
            <a:off x="550590" y="836712"/>
            <a:ext cx="2083435" cy="456565"/>
          </a:xfrm>
          <a:prstGeom prst="rect">
            <a:avLst/>
          </a:prstGeom>
        </p:spPr>
      </p:pic>
    </p:spTree>
    <p:extLst>
      <p:ext uri="{BB962C8B-B14F-4D97-AF65-F5344CB8AC3E}">
        <p14:creationId xmlns:p14="http://schemas.microsoft.com/office/powerpoint/2010/main" val="25131042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02;FounderCES"/>
          <p:cNvPicPr/>
          <p:nvPr/>
        </p:nvPicPr>
        <p:blipFill>
          <a:blip r:embed="rId2"/>
          <a:stretch>
            <a:fillRect/>
          </a:stretch>
        </p:blipFill>
        <p:spPr>
          <a:xfrm>
            <a:off x="383064" y="908720"/>
            <a:ext cx="1286510" cy="414655"/>
          </a:xfrm>
          <a:prstGeom prst="rect">
            <a:avLst/>
          </a:prstGeom>
        </p:spPr>
      </p:pic>
      <p:sp>
        <p:nvSpPr>
          <p:cNvPr id="7" name="内容占位符 6"/>
          <p:cNvSpPr>
            <a:spLocks noGrp="1"/>
          </p:cNvSpPr>
          <p:nvPr>
            <p:ph idx="1"/>
          </p:nvPr>
        </p:nvSpPr>
        <p:spPr>
          <a:xfrm>
            <a:off x="360854" y="764704"/>
            <a:ext cx="11485848" cy="3346237"/>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宁夏青铜峡市宁朔中学高二期末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）下列关于葡萄糖性质的叙述，不正确的是（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葡萄糖能发生酯化反应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葡萄糖与新制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共热时生成砖红色沉淀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葡萄糖中含有手性碳原子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充分燃烧等质量的葡萄糖和甲醛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所需氧气的物质的量不</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195579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349956"/>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葡萄糖</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分子中含有羟基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可发生酯化反应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葡萄糖分子中含有醛基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具有还原性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在碱性条件下与新制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发生氧化还原反应生成砖红色</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手性碳原子是指连接了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个不同的原子或原子团的碳原子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葡萄糖分子中有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个手性碳原子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葡萄糖和甲醛的最简式均为</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u="wavy" baseline="-25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等质量的葡萄糖和甲醛完全燃烧所需氧气的物质的量相同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24解析.eps" descr="id:2147494594;FounderCES"/>
          <p:cNvPicPr/>
          <p:nvPr/>
        </p:nvPicPr>
        <p:blipFill>
          <a:blip r:embed="rId2"/>
          <a:stretch>
            <a:fillRect/>
          </a:stretch>
        </p:blipFill>
        <p:spPr>
          <a:xfrm>
            <a:off x="490761" y="939195"/>
            <a:ext cx="923925" cy="329565"/>
          </a:xfrm>
          <a:prstGeom prst="rect">
            <a:avLst/>
          </a:prstGeom>
        </p:spPr>
      </p:pic>
      <p:pic>
        <p:nvPicPr>
          <p:cNvPr id="5" name="24答案.eps" descr="id:2147494601;FounderCES"/>
          <p:cNvPicPr/>
          <p:nvPr/>
        </p:nvPicPr>
        <p:blipFill>
          <a:blip r:embed="rId3"/>
          <a:stretch>
            <a:fillRect/>
          </a:stretch>
        </p:blipFill>
        <p:spPr>
          <a:xfrm>
            <a:off x="442500" y="3732221"/>
            <a:ext cx="1020445" cy="363855"/>
          </a:xfrm>
          <a:prstGeom prst="rect">
            <a:avLst/>
          </a:prstGeom>
        </p:spPr>
      </p:pic>
      <p:sp>
        <p:nvSpPr>
          <p:cNvPr id="2" name="矩形 1"/>
          <p:cNvSpPr/>
          <p:nvPr/>
        </p:nvSpPr>
        <p:spPr>
          <a:xfrm>
            <a:off x="1630710" y="3590982"/>
            <a:ext cx="407484"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2001680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本题应该注意以下两点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含有相同官能团的有机物具有相似的化学性质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反应的化学方程式相似。</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双键、三键、苯环中的碳原子一定不是手性碳原子</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4608;FounderCES"/>
          <p:cNvPicPr/>
          <p:nvPr/>
        </p:nvPicPr>
        <p:blipFill>
          <a:blip r:embed="rId2"/>
          <a:stretch>
            <a:fillRect/>
          </a:stretch>
        </p:blipFill>
        <p:spPr>
          <a:xfrm>
            <a:off x="478582" y="896015"/>
            <a:ext cx="1701165" cy="372745"/>
          </a:xfrm>
          <a:prstGeom prst="rect">
            <a:avLst/>
          </a:prstGeom>
        </p:spPr>
      </p:pic>
    </p:spTree>
    <p:extLst>
      <p:ext uri="{BB962C8B-B14F-4D97-AF65-F5344CB8AC3E}">
        <p14:creationId xmlns:p14="http://schemas.microsoft.com/office/powerpoint/2010/main" val="34562613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91637;FounderCES"/>
          <p:cNvPicPr/>
          <p:nvPr/>
        </p:nvPicPr>
        <p:blipFill>
          <a:blip r:embed="rId2"/>
          <a:stretch>
            <a:fillRect/>
          </a:stretch>
        </p:blipFill>
        <p:spPr>
          <a:xfrm>
            <a:off x="380794" y="836712"/>
            <a:ext cx="1240790" cy="435610"/>
          </a:xfrm>
          <a:prstGeom prst="rect">
            <a:avLst/>
          </a:prstGeom>
        </p:spPr>
      </p:pic>
      <mc:AlternateContent xmlns:mc="http://schemas.openxmlformats.org/markup-compatibility/2006" xmlns:a14="http://schemas.microsoft.com/office/drawing/2010/main">
        <mc:Choice Requires="a14">
          <p:sp>
            <p:nvSpPr>
              <p:cNvPr id="6" name="内容占位符 5"/>
              <p:cNvSpPr>
                <a:spLocks noGrp="1"/>
              </p:cNvSpPr>
              <p:nvPr>
                <p:ph idx="1"/>
              </p:nvPr>
            </p:nvSpPr>
            <p:spPr>
              <a:xfrm>
                <a:off x="360854" y="764704"/>
                <a:ext cx="11485848" cy="519135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糖类</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的水解和水解程度判断</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糖类还原性的检验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）与银氨溶液发生银镜反应，如葡萄糖与银氨溶液反应：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）与新制氢氧化铜反应生成砖红色沉淀，如葡萄糖与新制氢氧化铜反应：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en-US"/>
              </a:p>
            </p:txBody>
          </p:sp>
        </mc:Choice>
        <mc:Fallback xmlns="">
          <p:sp>
            <p:nvSpPr>
              <p:cNvPr id="6" name="内容占位符 5"/>
              <p:cNvSpPr>
                <a:spLocks noGrp="1" noRot="1" noChangeAspect="1" noMove="1" noResize="1" noEditPoints="1" noAdjustHandles="1" noChangeArrowheads="1" noChangeShapeType="1" noTextEdit="1"/>
              </p:cNvSpPr>
              <p:nvPr>
                <p:ph idx="1"/>
              </p:nvPr>
            </p:nvSpPr>
            <p:spPr>
              <a:xfrm>
                <a:off x="360854" y="764704"/>
                <a:ext cx="11485848" cy="5191358"/>
              </a:xfrm>
              <a:blipFill>
                <a:blip r:embed="rId3"/>
                <a:stretch>
                  <a:fillRect l="-796" r="-849" b="-176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8991128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79223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淀粉水解程度的判断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）实验原理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淀粉在酸的作用下发生水解反应最终生成葡萄糖。反应物淀粉遇碘变蓝色，不能发生银镜反应；产物葡萄糖遇碘不变蓝，能发生银镜反应。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步骤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422798" y="3789040"/>
            <a:ext cx="5647698" cy="1872208"/>
          </a:xfrm>
          <a:prstGeom prst="rect">
            <a:avLst/>
          </a:prstGeom>
        </p:spPr>
      </p:pic>
    </p:spTree>
    <p:extLst>
      <p:ext uri="{BB962C8B-B14F-4D97-AF65-F5344CB8AC3E}">
        <p14:creationId xmlns:p14="http://schemas.microsoft.com/office/powerpoint/2010/main" val="38945480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）实验现象及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4270673241"/>
              </p:ext>
            </p:extLst>
          </p:nvPr>
        </p:nvGraphicFramePr>
        <p:xfrm>
          <a:off x="360854" y="1484784"/>
          <a:ext cx="11422983" cy="2194560"/>
        </p:xfrm>
        <a:graphic>
          <a:graphicData uri="http://schemas.openxmlformats.org/drawingml/2006/table">
            <a:tbl>
              <a:tblPr firstRow="1" firstCol="1" bandRow="1"/>
              <a:tblGrid>
                <a:gridCol w="3264689">
                  <a:extLst>
                    <a:ext uri="{9D8B030D-6E8A-4147-A177-3AD203B41FA5}">
                      <a16:colId xmlns:a16="http://schemas.microsoft.com/office/drawing/2014/main" val="2486433681"/>
                    </a:ext>
                  </a:extLst>
                </a:gridCol>
                <a:gridCol w="3808422">
                  <a:extLst>
                    <a:ext uri="{9D8B030D-6E8A-4147-A177-3AD203B41FA5}">
                      <a16:colId xmlns:a16="http://schemas.microsoft.com/office/drawing/2014/main" val="2853506436"/>
                    </a:ext>
                  </a:extLst>
                </a:gridCol>
                <a:gridCol w="4349872">
                  <a:extLst>
                    <a:ext uri="{9D8B030D-6E8A-4147-A177-3AD203B41FA5}">
                      <a16:colId xmlns:a16="http://schemas.microsoft.com/office/drawing/2014/main" val="832937247"/>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817949650"/>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溶液变蓝</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未出现银镜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淀粉尚未水解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58602370"/>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溶液变蓝</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出现银镜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淀粉部分水解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87510975"/>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溶液不变蓝</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出现银镜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淀粉完全水解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99982850"/>
                  </a:ext>
                </a:extLst>
              </a:tr>
            </a:tbl>
          </a:graphicData>
        </a:graphic>
      </p:graphicFrame>
    </p:spTree>
    <p:extLst>
      <p:ext uri="{BB962C8B-B14F-4D97-AF65-F5344CB8AC3E}">
        <p14:creationId xmlns:p14="http://schemas.microsoft.com/office/powerpoint/2010/main" val="10937201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利用银氨溶液、新制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检验糖类水解产物时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必须加碱使溶液显碱性。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检验淀粉水解是否完全时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要直接向水解液中加入碘水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不能加入氢氧化钠溶液后再加碘水</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7" name="名师点拨.eps" descr="id:2147491595;FounderCES"/>
          <p:cNvPicPr/>
          <p:nvPr/>
        </p:nvPicPr>
        <p:blipFill>
          <a:blip r:embed="rId2"/>
          <a:stretch>
            <a:fillRect/>
          </a:stretch>
        </p:blipFill>
        <p:spPr>
          <a:xfrm>
            <a:off x="360854" y="840685"/>
            <a:ext cx="1956435" cy="457200"/>
          </a:xfrm>
          <a:prstGeom prst="rect">
            <a:avLst/>
          </a:prstGeom>
        </p:spPr>
      </p:pic>
    </p:spTree>
    <p:extLst>
      <p:ext uri="{BB962C8B-B14F-4D97-AF65-F5344CB8AC3E}">
        <p14:creationId xmlns:p14="http://schemas.microsoft.com/office/powerpoint/2010/main" val="10439231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2.eps" descr="id:2147491651;FounderCES"/>
          <p:cNvPicPr/>
          <p:nvPr/>
        </p:nvPicPr>
        <p:blipFill>
          <a:blip r:embed="rId2"/>
          <a:stretch>
            <a:fillRect/>
          </a:stretch>
        </p:blipFill>
        <p:spPr>
          <a:xfrm>
            <a:off x="406574" y="836712"/>
            <a:ext cx="1451610" cy="467360"/>
          </a:xfrm>
          <a:prstGeom prst="rect">
            <a:avLst/>
          </a:prstGeom>
        </p:spPr>
      </p:pic>
      <p:sp>
        <p:nvSpPr>
          <p:cNvPr id="11" name="内容占位符 10"/>
          <p:cNvSpPr>
            <a:spLocks noGrp="1"/>
          </p:cNvSpPr>
          <p:nvPr>
            <p:ph idx="1"/>
          </p:nvPr>
        </p:nvSpPr>
        <p:spPr>
          <a:xfrm>
            <a:off x="360854" y="764704"/>
            <a:ext cx="11485848" cy="563231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浙江温州高一学考模拟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）为了探究淀粉的水解程度，某同学设计了如下实验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下列说法不正确的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稀硫酸在转化中起到催化作用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可选择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根据现象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可判断淀粉溶液发生部分水解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若用纤维素代替淀粉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实验现象</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stretch>
            <a:fillRect/>
          </a:stretch>
        </p:blipFill>
        <p:spPr>
          <a:xfrm>
            <a:off x="2926854" y="1412776"/>
            <a:ext cx="5462925" cy="1987897"/>
          </a:xfrm>
          <a:prstGeom prst="rect">
            <a:avLst/>
          </a:prstGeom>
        </p:spPr>
      </p:pic>
    </p:spTree>
    <p:extLst>
      <p:ext uri="{BB962C8B-B14F-4D97-AF65-F5344CB8AC3E}">
        <p14:creationId xmlns:p14="http://schemas.microsoft.com/office/powerpoint/2010/main" val="326281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761695" y="658339"/>
            <a:ext cx="6357847" cy="674227"/>
          </a:xfrm>
          <a:prstGeom prst="rect">
            <a:avLst/>
          </a:prstGeom>
        </p:spPr>
      </p:pic>
      <p:pic>
        <p:nvPicPr>
          <p:cNvPr id="4" name="知识点1.eps" descr="id:2147491449;FounderCES"/>
          <p:cNvPicPr/>
          <p:nvPr/>
        </p:nvPicPr>
        <p:blipFill>
          <a:blip r:embed="rId3"/>
          <a:stretch>
            <a:fillRect/>
          </a:stretch>
        </p:blipFill>
        <p:spPr>
          <a:xfrm>
            <a:off x="352182" y="1484784"/>
            <a:ext cx="1346200" cy="372110"/>
          </a:xfrm>
          <a:prstGeom prst="rect">
            <a:avLst/>
          </a:prstGeom>
        </p:spPr>
      </p:pic>
      <p:sp>
        <p:nvSpPr>
          <p:cNvPr id="5" name="内容占位符 4"/>
          <p:cNvSpPr>
            <a:spLocks noGrp="1"/>
          </p:cNvSpPr>
          <p:nvPr>
            <p:ph idx="1"/>
          </p:nvPr>
        </p:nvSpPr>
        <p:spPr>
          <a:xfrm>
            <a:off x="360854" y="1340768"/>
            <a:ext cx="11485848" cy="1684244"/>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糖类</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的组成和分类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组成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：糖类化合物一般含碳、氢、氧三种元素，很多糖类分子中氢原子和氧原子的数目比恰好为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，其组成可以用通式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表示，被称为碳水化合物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318155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淀粉</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在稀硫酸中发生水解反应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稀硫酸在转化中起到催化作用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检验醛基时</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先加入</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溶液中和稀硫酸</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调节溶液为碱性</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再加入新制的氢氧化铜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加入碘溶液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溶液变为蓝色说明还有淀粉存在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加入新制的氢氧化铜出现砖红色沉淀说明有葡萄糖存在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则淀粉部分水解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若用纤维素代替淀粉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碘单质与纤维素不反应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溶液不变蓝色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658;FounderCES"/>
          <p:cNvPicPr/>
          <p:nvPr/>
        </p:nvPicPr>
        <p:blipFill>
          <a:blip r:embed="rId2"/>
          <a:stretch>
            <a:fillRect/>
          </a:stretch>
        </p:blipFill>
        <p:spPr>
          <a:xfrm>
            <a:off x="412187" y="908720"/>
            <a:ext cx="892175" cy="318135"/>
          </a:xfrm>
          <a:prstGeom prst="rect">
            <a:avLst/>
          </a:prstGeom>
        </p:spPr>
      </p:pic>
      <p:pic>
        <p:nvPicPr>
          <p:cNvPr id="5" name="图片 4"/>
          <p:cNvPicPr>
            <a:picLocks noChangeAspect="1"/>
          </p:cNvPicPr>
          <p:nvPr/>
        </p:nvPicPr>
        <p:blipFill>
          <a:blip r:embed="rId3"/>
          <a:stretch>
            <a:fillRect/>
          </a:stretch>
        </p:blipFill>
        <p:spPr>
          <a:xfrm>
            <a:off x="412187" y="3771042"/>
            <a:ext cx="1047418" cy="377331"/>
          </a:xfrm>
          <a:prstGeom prst="rect">
            <a:avLst/>
          </a:prstGeom>
        </p:spPr>
      </p:pic>
      <p:sp>
        <p:nvSpPr>
          <p:cNvPr id="2" name="矩形 1"/>
          <p:cNvSpPr/>
          <p:nvPr/>
        </p:nvSpPr>
        <p:spPr>
          <a:xfrm>
            <a:off x="1459605" y="3600094"/>
            <a:ext cx="407484"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36564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684244"/>
          </a:xfrm>
          <a:solidFill>
            <a:srgbClr val="E3F2E7"/>
          </a:solidFill>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糖类的组成不一定均符合通式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如脱氧核糖的分子式为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符合通式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的物质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也不一定是糖类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如乙酸的分子式为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故碳水化合物这一名称并不准确</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en-US"/>
          </a:p>
        </p:txBody>
      </p:sp>
      <p:pic>
        <p:nvPicPr>
          <p:cNvPr id="6" name="名师点拨.eps" descr="id:2147494449;FounderCES"/>
          <p:cNvPicPr/>
          <p:nvPr/>
        </p:nvPicPr>
        <p:blipFill>
          <a:blip r:embed="rId2"/>
          <a:stretch>
            <a:fillRect/>
          </a:stretch>
        </p:blipFill>
        <p:spPr>
          <a:xfrm>
            <a:off x="478582" y="836712"/>
            <a:ext cx="1807210" cy="422275"/>
          </a:xfrm>
          <a:prstGeom prst="rect">
            <a:avLst/>
          </a:prstGeom>
        </p:spPr>
      </p:pic>
    </p:spTree>
    <p:extLst>
      <p:ext uri="{BB962C8B-B14F-4D97-AF65-F5344CB8AC3E}">
        <p14:creationId xmlns:p14="http://schemas.microsoft.com/office/powerpoint/2010/main" val="312898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：从分子结构上看，糖类是多羟基醛、多羟基酮和它们的脱水缩合物。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1241567150"/>
              </p:ext>
            </p:extLst>
          </p:nvPr>
        </p:nvGraphicFramePr>
        <p:xfrm>
          <a:off x="360854" y="1988840"/>
          <a:ext cx="11377265" cy="3291840"/>
        </p:xfrm>
        <a:graphic>
          <a:graphicData uri="http://schemas.openxmlformats.org/drawingml/2006/table">
            <a:tbl>
              <a:tblPr firstRow="1" firstCol="1" bandRow="1"/>
              <a:tblGrid>
                <a:gridCol w="1569399">
                  <a:extLst>
                    <a:ext uri="{9D8B030D-6E8A-4147-A177-3AD203B41FA5}">
                      <a16:colId xmlns:a16="http://schemas.microsoft.com/office/drawing/2014/main" val="4271141275"/>
                    </a:ext>
                  </a:extLst>
                </a:gridCol>
                <a:gridCol w="2202051">
                  <a:extLst>
                    <a:ext uri="{9D8B030D-6E8A-4147-A177-3AD203B41FA5}">
                      <a16:colId xmlns:a16="http://schemas.microsoft.com/office/drawing/2014/main" val="1279217609"/>
                    </a:ext>
                  </a:extLst>
                </a:gridCol>
                <a:gridCol w="3861398">
                  <a:extLst>
                    <a:ext uri="{9D8B030D-6E8A-4147-A177-3AD203B41FA5}">
                      <a16:colId xmlns:a16="http://schemas.microsoft.com/office/drawing/2014/main" val="3293597715"/>
                    </a:ext>
                  </a:extLst>
                </a:gridCol>
                <a:gridCol w="3744417">
                  <a:extLst>
                    <a:ext uri="{9D8B030D-6E8A-4147-A177-3AD203B41FA5}">
                      <a16:colId xmlns:a16="http://schemas.microsoft.com/office/drawing/2014/main" val="4222592985"/>
                    </a:ext>
                  </a:extLst>
                </a:gridCol>
              </a:tblGrid>
              <a:tr h="22784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寡糖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低聚糖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多糖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264834956"/>
                  </a:ext>
                </a:extLst>
              </a:tr>
              <a:tr h="45569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概念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不能</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水解的</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糖水解后能产生</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单糖的糖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糖水解后能产生</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以上单糖的糖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474567316"/>
                  </a:ext>
                </a:extLst>
              </a:tr>
              <a:tr h="68353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代表物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及对应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葡萄糖、果糖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蔗糖、麦芽糖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淀粉、纤维素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5964329"/>
                  </a:ext>
                </a:extLst>
              </a:tr>
            </a:tbl>
          </a:graphicData>
        </a:graphic>
      </p:graphicFrame>
    </p:spTree>
    <p:extLst>
      <p:ext uri="{BB962C8B-B14F-4D97-AF65-F5344CB8AC3E}">
        <p14:creationId xmlns:p14="http://schemas.microsoft.com/office/powerpoint/2010/main" val="5893389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91470;FounderCES"/>
          <p:cNvPicPr/>
          <p:nvPr/>
        </p:nvPicPr>
        <p:blipFill>
          <a:blip r:embed="rId2"/>
          <a:stretch>
            <a:fillRect/>
          </a:stretch>
        </p:blipFill>
        <p:spPr>
          <a:xfrm>
            <a:off x="406574" y="908720"/>
            <a:ext cx="1560195" cy="414655"/>
          </a:xfrm>
          <a:prstGeom prst="rect">
            <a:avLst/>
          </a:prstGeom>
        </p:spPr>
      </p:pic>
      <p:sp>
        <p:nvSpPr>
          <p:cNvPr id="6" name="内容占位符 5"/>
          <p:cNvSpPr>
            <a:spLocks noGrp="1"/>
          </p:cNvSpPr>
          <p:nvPr>
            <p:ph idx="1"/>
          </p:nvPr>
        </p:nvSpPr>
        <p:spPr>
          <a:xfrm>
            <a:off x="360854" y="764704"/>
            <a:ext cx="11485848" cy="113024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单糖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葡萄糖与果糖的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物理性质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1149868455"/>
              </p:ext>
            </p:extLst>
          </p:nvPr>
        </p:nvGraphicFramePr>
        <p:xfrm>
          <a:off x="406574" y="2038966"/>
          <a:ext cx="11440128" cy="1645920"/>
        </p:xfrm>
        <a:graphic>
          <a:graphicData uri="http://schemas.openxmlformats.org/drawingml/2006/table">
            <a:tbl>
              <a:tblPr firstRow="1" firstCol="1" bandRow="1"/>
              <a:tblGrid>
                <a:gridCol w="1872208">
                  <a:extLst>
                    <a:ext uri="{9D8B030D-6E8A-4147-A177-3AD203B41FA5}">
                      <a16:colId xmlns:a16="http://schemas.microsoft.com/office/drawing/2014/main" val="2445719853"/>
                    </a:ext>
                  </a:extLst>
                </a:gridCol>
                <a:gridCol w="2664296">
                  <a:extLst>
                    <a:ext uri="{9D8B030D-6E8A-4147-A177-3AD203B41FA5}">
                      <a16:colId xmlns:a16="http://schemas.microsoft.com/office/drawing/2014/main" val="1549687262"/>
                    </a:ext>
                  </a:extLst>
                </a:gridCol>
                <a:gridCol w="1944216">
                  <a:extLst>
                    <a:ext uri="{9D8B030D-6E8A-4147-A177-3AD203B41FA5}">
                      <a16:colId xmlns:a16="http://schemas.microsoft.com/office/drawing/2014/main" val="3712571237"/>
                    </a:ext>
                  </a:extLst>
                </a:gridCol>
                <a:gridCol w="4959408">
                  <a:extLst>
                    <a:ext uri="{9D8B030D-6E8A-4147-A177-3AD203B41FA5}">
                      <a16:colId xmlns:a16="http://schemas.microsoft.com/office/drawing/2014/main" val="3055412173"/>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颜色、状态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甜味</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其他物理性质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642633081"/>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葡萄糖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无色晶体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易溶于水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熔点为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146</a:t>
                      </a:r>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03709593"/>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果糖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无色晶体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易溶于水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吸湿性强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794212520"/>
                  </a:ext>
                </a:extLst>
              </a:tr>
            </a:tbl>
          </a:graphicData>
        </a:graphic>
      </p:graphicFrame>
    </p:spTree>
    <p:extLst>
      <p:ext uri="{BB962C8B-B14F-4D97-AF65-F5344CB8AC3E}">
        <p14:creationId xmlns:p14="http://schemas.microsoft.com/office/powerpoint/2010/main" val="30514902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692696"/>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常见单糖的分子组成和</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结构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3873429295"/>
              </p:ext>
            </p:extLst>
          </p:nvPr>
        </p:nvGraphicFramePr>
        <p:xfrm>
          <a:off x="373071" y="1484784"/>
          <a:ext cx="11538621" cy="4389120"/>
        </p:xfrm>
        <a:graphic>
          <a:graphicData uri="http://schemas.openxmlformats.org/drawingml/2006/table">
            <a:tbl>
              <a:tblPr firstRow="1" firstCol="1" bandRow="1"/>
              <a:tblGrid>
                <a:gridCol w="1473663">
                  <a:extLst>
                    <a:ext uri="{9D8B030D-6E8A-4147-A177-3AD203B41FA5}">
                      <a16:colId xmlns:a16="http://schemas.microsoft.com/office/drawing/2014/main" val="1553962039"/>
                    </a:ext>
                  </a:extLst>
                </a:gridCol>
                <a:gridCol w="2193651">
                  <a:extLst>
                    <a:ext uri="{9D8B030D-6E8A-4147-A177-3AD203B41FA5}">
                      <a16:colId xmlns:a16="http://schemas.microsoft.com/office/drawing/2014/main" val="1009047097"/>
                    </a:ext>
                  </a:extLst>
                </a:gridCol>
                <a:gridCol w="4143053">
                  <a:extLst>
                    <a:ext uri="{9D8B030D-6E8A-4147-A177-3AD203B41FA5}">
                      <a16:colId xmlns:a16="http://schemas.microsoft.com/office/drawing/2014/main" val="4258882814"/>
                    </a:ext>
                  </a:extLst>
                </a:gridCol>
                <a:gridCol w="3728254">
                  <a:extLst>
                    <a:ext uri="{9D8B030D-6E8A-4147-A177-3AD203B41FA5}">
                      <a16:colId xmlns:a16="http://schemas.microsoft.com/office/drawing/2014/main" val="3731997565"/>
                    </a:ext>
                  </a:extLst>
                </a:gridCol>
              </a:tblGrid>
              <a:tr h="12482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结构简式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官能团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338786946"/>
                  </a:ext>
                </a:extLst>
              </a:tr>
              <a:tr h="32814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葡萄糖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smtClean="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07040132"/>
                  </a:ext>
                </a:extLst>
              </a:tr>
              <a:tr h="149500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果糖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en-US" sz="2400" b="1" smtClean="0">
                        <a:solidFill>
                          <a:srgbClr val="000000"/>
                        </a:solidFill>
                        <a:effectLst/>
                        <a:latin typeface="仿宋" panose="02010609060101010101" pitchFamily="49" charset="-122"/>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sz="2400" b="1" smtClean="0">
                        <a:solidFill>
                          <a:srgbClr val="000000"/>
                        </a:solidFill>
                        <a:effectLst/>
                        <a:latin typeface="仿宋" panose="02010609060101010101" pitchFamily="49" charset="-122"/>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smtClean="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76015494"/>
                  </a:ext>
                </a:extLst>
              </a:tr>
              <a:tr h="32814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核糖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CHOH</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smtClean="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90418797"/>
                  </a:ext>
                </a:extLst>
              </a:tr>
              <a:tr h="54691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脱氧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核糖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smtClean="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056009992"/>
                  </a:ext>
                </a:extLst>
              </a:tr>
            </a:tbl>
          </a:graphicData>
        </a:graphic>
      </p:graphicFrame>
      <p:pic>
        <p:nvPicPr>
          <p:cNvPr id="3" name="图片 2"/>
          <p:cNvPicPr>
            <a:picLocks noChangeAspect="1"/>
          </p:cNvPicPr>
          <p:nvPr/>
        </p:nvPicPr>
        <p:blipFill>
          <a:blip r:embed="rId2"/>
          <a:stretch>
            <a:fillRect/>
          </a:stretch>
        </p:blipFill>
        <p:spPr>
          <a:xfrm>
            <a:off x="6865653" y="2818007"/>
            <a:ext cx="1131169" cy="830014"/>
          </a:xfrm>
          <a:prstGeom prst="rect">
            <a:avLst/>
          </a:prstGeom>
        </p:spPr>
      </p:pic>
      <p:pic>
        <p:nvPicPr>
          <p:cNvPr id="4" name="图片 3"/>
          <p:cNvPicPr>
            <a:picLocks noChangeAspect="1"/>
          </p:cNvPicPr>
          <p:nvPr/>
        </p:nvPicPr>
        <p:blipFill>
          <a:blip r:embed="rId3"/>
          <a:stretch>
            <a:fillRect/>
          </a:stretch>
        </p:blipFill>
        <p:spPr>
          <a:xfrm>
            <a:off x="9493509" y="2730856"/>
            <a:ext cx="1047750" cy="953453"/>
          </a:xfrm>
          <a:prstGeom prst="rect">
            <a:avLst/>
          </a:prstGeom>
        </p:spPr>
      </p:pic>
    </p:spTree>
    <p:extLst>
      <p:ext uri="{BB962C8B-B14F-4D97-AF65-F5344CB8AC3E}">
        <p14:creationId xmlns:p14="http://schemas.microsoft.com/office/powerpoint/2010/main" val="945120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葡萄糖与果糖的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206774" y="1480816"/>
            <a:ext cx="6660368" cy="3172320"/>
          </a:xfrm>
          <a:prstGeom prst="rect">
            <a:avLst/>
          </a:prstGeom>
        </p:spPr>
      </p:pic>
      <p:sp>
        <p:nvSpPr>
          <p:cNvPr id="3" name="矩形 2"/>
          <p:cNvSpPr/>
          <p:nvPr/>
        </p:nvSpPr>
        <p:spPr>
          <a:xfrm>
            <a:off x="478582" y="4554994"/>
            <a:ext cx="11368120" cy="1754326"/>
          </a:xfrm>
          <a:prstGeom prst="rect">
            <a:avLst/>
          </a:prstGeom>
        </p:spPr>
        <p:txBody>
          <a:bodyPr wrap="square">
            <a:spAutoFit/>
          </a:bodyPr>
          <a:lstStyle/>
          <a:p>
            <a:pPr algn="just">
              <a:lnSpc>
                <a:spcPct val="150000"/>
              </a:lnSpc>
              <a:spcAft>
                <a:spcPts val="0"/>
              </a:spcAft>
            </a:pPr>
            <a:r>
              <a:rPr lang="en-US" altLang="zh-CN" sz="2400">
                <a:solidFill>
                  <a:srgbClr val="000000"/>
                </a:solidFill>
                <a:cs typeface="Times New Roman" panose="02020603050405020304" pitchFamily="18" charset="0"/>
              </a:rPr>
              <a:t>4</a:t>
            </a:r>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ea typeface="黑体" panose="02010609060101010101" pitchFamily="49" charset="-122"/>
                <a:cs typeface="Times New Roman" panose="02020603050405020304" pitchFamily="18" charset="0"/>
              </a:rPr>
              <a:t>用途</a:t>
            </a:r>
            <a:endParaRPr lang="zh-CN" altLang="zh-CN" sz="1050">
              <a:solidFill>
                <a:srgbClr val="000000"/>
              </a:solidFill>
              <a:cs typeface="Times New Roman" panose="02020603050405020304" pitchFamily="18" charset="0"/>
            </a:endParaRPr>
          </a:p>
          <a:p>
            <a:pPr indent="612140" algn="just">
              <a:lnSpc>
                <a:spcPct val="150000"/>
              </a:lnSpc>
              <a:spcAft>
                <a:spcPts val="0"/>
              </a:spcAft>
            </a:pPr>
            <a:r>
              <a:rPr lang="zh-CN" altLang="zh-CN" sz="2400">
                <a:solidFill>
                  <a:srgbClr val="000000"/>
                </a:solidFill>
                <a:cs typeface="Times New Roman" panose="02020603050405020304" pitchFamily="18" charset="0"/>
              </a:rPr>
              <a:t>葡萄糖、果糖广泛应用于食品和医药工业中，低血糖的患者可利用静脉注射葡萄糖溶液的方式来迅速补充营养。</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636814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单糖</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不属于高分子化合物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不能发生水解反应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葡萄糖属于单糖</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温馨提示.eps" descr="id:2147491463;FounderCES"/>
          <p:cNvPicPr/>
          <p:nvPr/>
        </p:nvPicPr>
        <p:blipFill>
          <a:blip r:embed="rId2"/>
          <a:stretch>
            <a:fillRect/>
          </a:stretch>
        </p:blipFill>
        <p:spPr>
          <a:xfrm>
            <a:off x="478582" y="899422"/>
            <a:ext cx="1730375" cy="339725"/>
          </a:xfrm>
          <a:prstGeom prst="rect">
            <a:avLst/>
          </a:prstGeom>
        </p:spPr>
      </p:pic>
    </p:spTree>
    <p:extLst>
      <p:ext uri="{BB962C8B-B14F-4D97-AF65-F5344CB8AC3E}">
        <p14:creationId xmlns:p14="http://schemas.microsoft.com/office/powerpoint/2010/main" val="303007637"/>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827</TotalTime>
  <Words>1504</Words>
  <Application>Microsoft Office PowerPoint</Application>
  <PresentationFormat>自定义</PresentationFormat>
  <Paragraphs>178</Paragraphs>
  <Slides>30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30</vt:i4>
      </vt:variant>
    </vt:vector>
  </HeadingPairs>
  <TitlesOfParts>
    <vt:vector size="40"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599</cp:revision>
  <dcterms:created xsi:type="dcterms:W3CDTF">2020-11-06T05:24:00Z</dcterms:created>
  <dcterms:modified xsi:type="dcterms:W3CDTF">2025-11-07T10:47:25Z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